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PT Sans Narrow"/>
      <p:regular r:id="rId61"/>
      <p:bold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6E3435-A1C8-4FC2-8CAB-D8FAF8BCEDAD}">
  <a:tblStyle styleId="{B16E3435-A1C8-4FC2-8CAB-D8FAF8BCEDA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TSansNarrow-bold.fntdata"/><Relationship Id="rId61" Type="http://schemas.openxmlformats.org/officeDocument/2006/relationships/font" Target="fonts/PTSansNarrow-regular.fntdata"/><Relationship Id="rId20" Type="http://schemas.openxmlformats.org/officeDocument/2006/relationships/slide" Target="slides/slide14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6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1887ca0d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1887ca0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d34ad90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d34ad90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bac4b4c1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bac4b4c1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bac4b4c1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bac4b4c1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bac4b4c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bac4b4c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d0a52b221_9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d0a52b221_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bac4b4c1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bac4b4c1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bac4b4c1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bac4b4c1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bac4b4c1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bac4b4c1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8edb004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8edb004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bac4b4c1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bac4b4c1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8edb0047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8edb004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8edb004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8edb004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8edb0047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98edb0047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8edb0047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8edb004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8edb0047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8edb0047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8edb0047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8edb0047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8edb0047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8edb0047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196d013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196d013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196d013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a196d013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196d013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a196d013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d00d7cd9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d00d7cd9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d0a52b221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9d0a52b221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8110822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8110822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81108224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981108224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f80a393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f80a393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f80a393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f80a393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f80a3938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9f80a3938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9f80a3938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9f80a3938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9d0a52b221_1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9d0a52b221_1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9d3654c0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9d3654c0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18d534a4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18d534a4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d00d7cd9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d00d7cd9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9d3654c03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9d3654c03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9d0a52b221_1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9d0a52b221_1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7c609d3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97c609d3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18d534a4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18d534a4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9d0a52b221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9d0a52b221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9d0a52b221_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9d0a52b221_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9912631d5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9912631d5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9d3654c03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9d3654c0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98215aff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98215aff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0040655c8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a0040655c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d00d7cd9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d00d7cd9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a18d534a4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a18d534a4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18d534a4e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a18d534a4e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a18d534a4e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a18d534a4e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9b044a96b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9b044a96b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876aa3c13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876aa3c13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d00d7cd9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9d00d7cd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90f3971d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90f3971d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d00d7cd9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9d00d7cd9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1887ca0d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1887ca0d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Engineering Design 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52"/>
            <a:ext cx="48705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Week11 HW, Team4</a:t>
            </a:r>
            <a:br>
              <a:rPr b="1" lang="en-GB" sz="1900"/>
            </a:br>
            <a:br>
              <a:rPr b="1" lang="en-GB" sz="1900"/>
            </a:br>
            <a:r>
              <a:rPr b="1" lang="en-GB" sz="1900"/>
              <a:t> 李諺傑 葉芯蘊 李冠儀 許景淯 陳垣豪</a:t>
            </a:r>
            <a:endParaRPr b="1"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9-1 GUIApp and Widgets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75" y="1466850"/>
            <a:ext cx="3279175" cy="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75" y="3179300"/>
            <a:ext cx="4041790" cy="15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425" y="3179297"/>
            <a:ext cx="3901758" cy="15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2425" y="1152431"/>
            <a:ext cx="4114976" cy="1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9-1 GUIFactory and LnFStds 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00" y="2090875"/>
            <a:ext cx="5686375" cy="9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075" y="4010327"/>
            <a:ext cx="5710462" cy="9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063" y="3108875"/>
            <a:ext cx="5710451" cy="84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252" y="1073575"/>
            <a:ext cx="2667375" cy="8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9-2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Design (</a:t>
            </a:r>
            <a:r>
              <a:rPr lang="en-GB"/>
              <a:t>1/2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5" title="截圖 2025-11-07 下午5.02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925" y="1998252"/>
            <a:ext cx="7124149" cy="284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 title="截圖 2025-11-07 下午5.03.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38" y="1050225"/>
            <a:ext cx="6934124" cy="9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Design </a:t>
            </a:r>
            <a:r>
              <a:rPr lang="en-GB"/>
              <a:t>(2/2)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 title="截圖 2025-11-07 下午5.03.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75" y="1972130"/>
            <a:ext cx="3647285" cy="282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 title="截圖 2025-11-07 下午5.04.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688" y="1009502"/>
            <a:ext cx="5192637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 title="截圖 2025-11-07 下午5.02.5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350" y="1540350"/>
            <a:ext cx="3801526" cy="340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Refactor</a:t>
            </a:r>
            <a:endParaRPr/>
          </a:p>
        </p:txBody>
      </p:sp>
      <p:pic>
        <p:nvPicPr>
          <p:cNvPr id="164" name="Google Shape;164;p27" title="截圖 2025-11-07 下午5.05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375" y="833025"/>
            <a:ext cx="6346875" cy="41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4029275" y="19425"/>
            <a:ext cx="50622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Encap: TeXFormat / TextWidget || FontToken / CharacterToken / ParagraphToken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Abstraction: RTFToken / TextFormat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Delagate: RTFReader.convert() -&gt; RTFToken.accept() -&gt; TextFormat.visit()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(double dispatch)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(1/3) - RTFReader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 title="截圖 2025-11-07 下午5.10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875" y="1152425"/>
            <a:ext cx="4710239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/>
          <p:nvPr/>
        </p:nvSpPr>
        <p:spPr>
          <a:xfrm>
            <a:off x="2840200" y="3253675"/>
            <a:ext cx="3379500" cy="78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(2/3) -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 title="截圖 2025-11-07 下午5.11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50" y="2571750"/>
            <a:ext cx="5150100" cy="17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 title="截圖 2025-11-07 下午5.12.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829" y="1152425"/>
            <a:ext cx="5332351" cy="10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2381250" y="3156300"/>
            <a:ext cx="3838500" cy="88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(3/3) - TextFormat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 title="截圖 2025-11-07 下午5.15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275" y="1103750"/>
            <a:ext cx="3409874" cy="8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 title="截圖 2025-11-07 下午5.15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775" y="2040475"/>
            <a:ext cx="2948349" cy="285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 title="截圖 2025-11-07 下午5.16.4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4325" y="2040475"/>
            <a:ext cx="3377102" cy="285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9-3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9-1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Design</a:t>
            </a:r>
            <a:r>
              <a:rPr lang="en-GB"/>
              <a:t> 1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6380549" cy="4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 title="step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175" y="2073713"/>
            <a:ext cx="2625650" cy="16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Design 2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75" y="1266325"/>
            <a:ext cx="7519923" cy="12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 title="step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018" y="2846530"/>
            <a:ext cx="6767974" cy="17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Design 3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4"/>
            <a:ext cx="7986524" cy="6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 title="step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712" y="2327950"/>
            <a:ext cx="6680575" cy="20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Design 4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0576"/>
            <a:ext cx="8163574" cy="10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 title="step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63" y="2436075"/>
            <a:ext cx="8323475" cy="2411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Refactor 1: Encapsulate</a:t>
            </a:r>
            <a:endParaRPr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6" title="refacto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775" y="1214800"/>
            <a:ext cx="2894350" cy="37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/>
          <p:nvPr/>
        </p:nvSpPr>
        <p:spPr>
          <a:xfrm>
            <a:off x="3255375" y="1627700"/>
            <a:ext cx="1421400" cy="379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4" name="Google Shape;234;p36"/>
          <p:cNvCxnSpPr>
            <a:stCxn id="233" idx="2"/>
          </p:cNvCxnSpPr>
          <p:nvPr/>
        </p:nvCxnSpPr>
        <p:spPr>
          <a:xfrm flipH="1">
            <a:off x="3374775" y="2007500"/>
            <a:ext cx="591300" cy="1899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6"/>
          <p:cNvCxnSpPr>
            <a:stCxn id="233" idx="2"/>
          </p:cNvCxnSpPr>
          <p:nvPr/>
        </p:nvCxnSpPr>
        <p:spPr>
          <a:xfrm>
            <a:off x="3966075" y="2007500"/>
            <a:ext cx="385200" cy="1899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6"/>
          <p:cNvCxnSpPr>
            <a:stCxn id="233" idx="2"/>
          </p:cNvCxnSpPr>
          <p:nvPr/>
        </p:nvCxnSpPr>
        <p:spPr>
          <a:xfrm>
            <a:off x="3966075" y="2007500"/>
            <a:ext cx="1383600" cy="1888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Refactor 2: Abstract</a:t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7" title="refactor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630" y="1331450"/>
            <a:ext cx="3643050" cy="35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Refactor 3: Compose</a:t>
            </a:r>
            <a:endParaRPr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8" title="refactor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175" y="1152425"/>
            <a:ext cx="4697842" cy="38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</a:t>
            </a:r>
            <a:r>
              <a:rPr lang="en-GB"/>
              <a:t>: ChocolateBoiler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261" y="0"/>
            <a:ext cx="3687277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Code: State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450" y="1266325"/>
            <a:ext cx="6475100" cy="36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Code: Concrete States</a:t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75" y="1152425"/>
            <a:ext cx="2923272" cy="20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150" y="1152425"/>
            <a:ext cx="2950925" cy="20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877" y="3207850"/>
            <a:ext cx="3220250" cy="178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9-1 Initial Design - 1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6958999" cy="6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200" y="2017625"/>
            <a:ext cx="3601236" cy="290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WBS TraceCode進度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李諺傑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 txBox="1"/>
          <p:nvPr/>
        </p:nvSpPr>
        <p:spPr>
          <a:xfrm>
            <a:off x="461100" y="1348375"/>
            <a:ext cx="8371200" cy="3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本週：</a:t>
            </a:r>
            <a:endParaRPr b="1"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-GB" sz="1500"/>
              <a:t>f</a:t>
            </a:r>
            <a:r>
              <a:rPr b="1" lang="en-GB" sz="1500"/>
              <a:t>ramework.</a:t>
            </a:r>
            <a:r>
              <a:rPr b="1" lang="en-GB" sz="1500"/>
              <a:t>JdkDynamicAopProxy.java</a:t>
            </a:r>
            <a:endParaRPr b="1"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-GB" sz="1500"/>
              <a:t>ObjenesisCglibAopProxy.java</a:t>
            </a:r>
            <a:endParaRPr b="1"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-GB" sz="1500"/>
              <a:t>CglibAopProxy.java</a:t>
            </a:r>
            <a:r>
              <a:rPr b="1" lang="en-GB" sz="1500"/>
              <a:t> </a:t>
            </a:r>
            <a:endParaRPr b="1"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-GB" sz="1500"/>
              <a:t>整理framework中的class diagram</a:t>
            </a:r>
            <a:endParaRPr b="1"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-GB" sz="1500"/>
              <a:t>duration: 2, trace code: 833 行)</a:t>
            </a:r>
            <a:endParaRPr b="1"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-GB" sz="1500"/>
              <a:t>累積：833 LoC</a:t>
            </a:r>
            <a:endParaRPr b="1" sz="1500"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5" y="3537542"/>
            <a:ext cx="9144000" cy="58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176850" y="140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李諺傑 </a:t>
            </a:r>
            <a:endParaRPr/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700" y="26624"/>
            <a:ext cx="3708350" cy="501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/>
        </p:nvSpPr>
        <p:spPr>
          <a:xfrm>
            <a:off x="6481800" y="2951275"/>
            <a:ext cx="809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client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3" name="Google Shape;293;p44"/>
          <p:cNvCxnSpPr>
            <a:stCxn id="292" idx="1"/>
          </p:cNvCxnSpPr>
          <p:nvPr/>
        </p:nvCxnSpPr>
        <p:spPr>
          <a:xfrm rot="10800000">
            <a:off x="5248500" y="3066025"/>
            <a:ext cx="1233300" cy="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176850" y="140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李諺傑 - Observer Pattern </a:t>
            </a: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 rotWithShape="1">
          <a:blip r:embed="rId3">
            <a:alphaModFix/>
          </a:blip>
          <a:srcRect b="35335" l="36289" r="6749" t="33509"/>
          <a:stretch/>
        </p:blipFill>
        <p:spPr>
          <a:xfrm>
            <a:off x="2497063" y="1288400"/>
            <a:ext cx="3610526" cy="267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176850" y="140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李諺傑 - Strategy Pattern(1) </a:t>
            </a:r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 rotWithShape="1">
          <a:blip r:embed="rId3">
            <a:alphaModFix/>
          </a:blip>
          <a:srcRect b="21001" l="0" r="63980" t="56404"/>
          <a:stretch/>
        </p:blipFill>
        <p:spPr>
          <a:xfrm>
            <a:off x="1970125" y="1440688"/>
            <a:ext cx="2665474" cy="226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176850" y="140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李諺傑 - Simple Factory Pattern </a:t>
            </a:r>
            <a:endParaRPr/>
          </a:p>
        </p:txBody>
      </p:sp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 b="6469" l="0" r="74888" t="69841"/>
          <a:stretch/>
        </p:blipFill>
        <p:spPr>
          <a:xfrm>
            <a:off x="1480725" y="1148550"/>
            <a:ext cx="2099750" cy="26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176850" y="140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李諺傑 - Strategy Pattern(2) 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25111" r="32470" t="69642"/>
          <a:stretch/>
        </p:blipFill>
        <p:spPr>
          <a:xfrm>
            <a:off x="1418225" y="923825"/>
            <a:ext cx="3635900" cy="35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葉芯蘊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9" title="Screenshot 2025-10-25 at 10.03.4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75" y="3922400"/>
            <a:ext cx="8839201" cy="51383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/>
          <p:nvPr/>
        </p:nvSpPr>
        <p:spPr>
          <a:xfrm>
            <a:off x="461225" y="1418300"/>
            <a:ext cx="8371200" cy="3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本週：</a:t>
            </a:r>
            <a:endParaRPr b="1"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-GB" sz="1500"/>
              <a:t>config.(</a:t>
            </a:r>
            <a:r>
              <a:rPr b="1" lang="en-GB" sz="1500"/>
              <a:t>BeanExpressionResolver, BeanFactoryPostProcessor, BeanPostProcessor)</a:t>
            </a:r>
            <a:r>
              <a:rPr b="1" lang="en-GB" sz="1500"/>
              <a:t> (duration: 1, trace code: 23 行)</a:t>
            </a:r>
            <a:endParaRPr b="1"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累積：1584 LoC</a:t>
            </a:r>
            <a:endParaRPr b="1"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葉芯蘊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：Config (BeanExpressionResolver)</a:t>
            </a:r>
            <a:endParaRPr/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675" y="1038775"/>
            <a:ext cx="6015740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葉芯蘊：Config (BeanFactoryPostProcessor)</a:t>
            </a:r>
            <a:endParaRPr/>
          </a:p>
        </p:txBody>
      </p:sp>
      <p:pic>
        <p:nvPicPr>
          <p:cNvPr id="336" name="Google Shape;3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750" y="1073775"/>
            <a:ext cx="4937397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00" y="323199"/>
            <a:ext cx="7811748" cy="44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9-1 Initial Design - 2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00" y="2135349"/>
            <a:ext cx="4012450" cy="6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0" y="3093750"/>
            <a:ext cx="4664598" cy="513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葉芯蘊：Config (BeanPostProcessor)</a:t>
            </a:r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25" y="1101775"/>
            <a:ext cx="4768826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李冠儀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3"/>
          <p:cNvSpPr txBox="1"/>
          <p:nvPr/>
        </p:nvSpPr>
        <p:spPr>
          <a:xfrm>
            <a:off x="461225" y="1418300"/>
            <a:ext cx="8371200" cy="3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Open Sans"/>
              <a:buChar char="●"/>
            </a:pPr>
            <a:r>
              <a:rPr b="1" lang="en-GB" sz="1500"/>
              <a:t>MutablePropertyValues and related code</a:t>
            </a:r>
            <a:endParaRPr b="1" sz="15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Open Sans"/>
              <a:buChar char="●"/>
            </a:pPr>
            <a:r>
              <a:rPr b="1" lang="en-GB" sz="1500"/>
              <a:t> (本週466，累積：2782)</a:t>
            </a:r>
            <a:endParaRPr b="1"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349" name="Google Shape;349;p53" title="Screenshot 2025-10-25 at 10.02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75" y="2476875"/>
            <a:ext cx="8858951" cy="5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type="title"/>
          </p:nvPr>
        </p:nvSpPr>
        <p:spPr>
          <a:xfrm>
            <a:off x="311700" y="31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5" name="Google Shape;355;p54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{B16E3435-A1C8-4FC2-8CAB-D8FAF8BCEDAD}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6" name="Google Shape;356;p54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{B16E3435-A1C8-4FC2-8CAB-D8FAF8BCEDAD}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7" name="Google Shape;3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400" y="30688"/>
            <a:ext cx="4030902" cy="492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/>
          <p:nvPr/>
        </p:nvSpPr>
        <p:spPr>
          <a:xfrm>
            <a:off x="4327025" y="665450"/>
            <a:ext cx="2186100" cy="8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311700" y="31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Strategy</a:t>
            </a:r>
            <a:r>
              <a:rPr lang="en-GB"/>
              <a:t>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4" name="Google Shape;364;p55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{B16E3435-A1C8-4FC2-8CAB-D8FAF8BCEDAD}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5" name="Google Shape;365;p55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{B16E3435-A1C8-4FC2-8CAB-D8FAF8BCEDAD}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6" name="Google Shape;3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400" y="30688"/>
            <a:ext cx="4030902" cy="492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5"/>
          <p:cNvSpPr/>
          <p:nvPr/>
        </p:nvSpPr>
        <p:spPr>
          <a:xfrm>
            <a:off x="3632400" y="3216125"/>
            <a:ext cx="2186100" cy="128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許景淯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6"/>
          <p:cNvSpPr txBox="1"/>
          <p:nvPr/>
        </p:nvSpPr>
        <p:spPr>
          <a:xfrm>
            <a:off x="461225" y="1418300"/>
            <a:ext cx="8371200" cy="3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本週：</a:t>
            </a:r>
            <a:endParaRPr b="1"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-GB" sz="1500"/>
              <a:t>DefaultListableBeanFactory</a:t>
            </a:r>
            <a:r>
              <a:rPr b="1" lang="en-GB" sz="1500"/>
              <a:t> (duration: 2+1, trace code: 1 ~ 2759 行)</a:t>
            </a:r>
            <a:endParaRPr b="1"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-GB" sz="1500"/>
              <a:t>2019 LoC</a:t>
            </a:r>
            <a:endParaRPr b="1"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累積：5346 LoC</a:t>
            </a:r>
            <a:endParaRPr b="1" sz="1500"/>
          </a:p>
        </p:txBody>
      </p:sp>
      <p:pic>
        <p:nvPicPr>
          <p:cNvPr id="374" name="Google Shape;374;p56" title="截圖 2025-11-10 晚上11.59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62" y="3640025"/>
            <a:ext cx="8855368" cy="11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許景淯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7"/>
          <p:cNvSpPr txBox="1"/>
          <p:nvPr/>
        </p:nvSpPr>
        <p:spPr>
          <a:xfrm>
            <a:off x="461225" y="1418300"/>
            <a:ext cx="8371200" cy="3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Class Diagram:</a:t>
            </a:r>
            <a:endParaRPr b="1" sz="1500"/>
          </a:p>
        </p:txBody>
      </p:sp>
      <p:pic>
        <p:nvPicPr>
          <p:cNvPr id="381" name="Google Shape;3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926" y="373275"/>
            <a:ext cx="4922825" cy="439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7"/>
          <p:cNvSpPr/>
          <p:nvPr/>
        </p:nvSpPr>
        <p:spPr>
          <a:xfrm>
            <a:off x="4553075" y="257525"/>
            <a:ext cx="1947000" cy="71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許景淯</a:t>
            </a:r>
            <a:endParaRPr/>
          </a:p>
        </p:txBody>
      </p:sp>
      <p:sp>
        <p:nvSpPr>
          <p:cNvPr id="388" name="Google Shape;388;p58"/>
          <p:cNvSpPr txBox="1"/>
          <p:nvPr>
            <p:ph idx="1" type="body"/>
          </p:nvPr>
        </p:nvSpPr>
        <p:spPr>
          <a:xfrm>
            <a:off x="311700" y="1257098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Diagram related with DefaultListableBeanFactory :</a:t>
            </a:r>
            <a:endParaRPr/>
          </a:p>
        </p:txBody>
      </p:sp>
      <p:pic>
        <p:nvPicPr>
          <p:cNvPr id="389" name="Google Shape;3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6105"/>
            <a:ext cx="9144001" cy="347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許景淯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9"/>
          <p:cNvSpPr txBox="1"/>
          <p:nvPr/>
        </p:nvSpPr>
        <p:spPr>
          <a:xfrm>
            <a:off x="461100" y="1152425"/>
            <a:ext cx="8371200" cy="3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GB" sz="1500"/>
              <a:t>AbstractAutowireCapableBeanFactory:</a:t>
            </a:r>
            <a:endParaRPr b="1"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Strategy Pattern:</a:t>
            </a:r>
            <a:endParaRPr sz="1500"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GB" sz="1500"/>
              <a:t>setAutowireCandidateResolver(AutowireCandidateResolver), delegate the judge to  </a:t>
            </a:r>
            <a:r>
              <a:rPr lang="en-GB" sz="1500"/>
              <a:t>AutowireCandidateResolver</a:t>
            </a:r>
            <a:r>
              <a:rPr lang="en-GB" sz="1500"/>
              <a:t> to check whether the given bean definition qualifies as an autowire candidate for the given dependency.</a:t>
            </a:r>
            <a:endParaRPr sz="1500"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GB" sz="1500"/>
              <a:t>setDependencyComparator(</a:t>
            </a:r>
            <a:r>
              <a:rPr lang="en-GB" sz="1500"/>
              <a:t>Comparator), delegate the comparing login to the Comparator / OrderComparator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Chain of Responsibility Pattern: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GB" sz="1500"/>
              <a:t>Delegates to the the parent DefaultListableBeanFactory when resolving bean</a:t>
            </a:r>
            <a:endParaRPr sz="1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許景淯</a:t>
            </a:r>
            <a:endParaRPr/>
          </a:p>
        </p:txBody>
      </p:sp>
      <p:sp>
        <p:nvSpPr>
          <p:cNvPr id="401" name="Google Shape;401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Full diagram</a:t>
            </a:r>
            <a:endParaRPr b="1"/>
          </a:p>
        </p:txBody>
      </p:sp>
      <p:pic>
        <p:nvPicPr>
          <p:cNvPr id="402" name="Google Shape;4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200" y="404025"/>
            <a:ext cx="7009100" cy="44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陳垣豪</a:t>
            </a:r>
            <a:endParaRPr/>
          </a:p>
        </p:txBody>
      </p:sp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本周: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BeansDtdResolver.java, D*, N*, P*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閱讀行數: 768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Duration: 2+2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累計行數: 4596</a:t>
            </a:r>
            <a:endParaRPr/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14986"/>
            <a:ext cx="9144003" cy="79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9-1 Refactor 1 - Encapsulate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4" cy="315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陳垣豪</a:t>
            </a:r>
            <a:endParaRPr/>
          </a:p>
        </p:txBody>
      </p:sp>
      <p:sp>
        <p:nvSpPr>
          <p:cNvPr id="415" name="Google Shape;415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62" title="ren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675" y="0"/>
            <a:ext cx="73124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2"/>
          <p:cNvSpPr txBox="1"/>
          <p:nvPr/>
        </p:nvSpPr>
        <p:spPr>
          <a:xfrm>
            <a:off x="5924775" y="496475"/>
            <a:ext cx="2105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Strategy Pattern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陳垣豪</a:t>
            </a:r>
            <a:endParaRPr/>
          </a:p>
        </p:txBody>
      </p:sp>
      <p:sp>
        <p:nvSpPr>
          <p:cNvPr id="423" name="Google Shape;423;p6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63" title="ren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1152425"/>
            <a:ext cx="8599668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3"/>
          <p:cNvSpPr txBox="1"/>
          <p:nvPr/>
        </p:nvSpPr>
        <p:spPr>
          <a:xfrm>
            <a:off x="5762025" y="1817500"/>
            <a:ext cx="2105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Strategy Pattern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陳垣豪</a:t>
            </a:r>
            <a:endParaRPr/>
          </a:p>
        </p:txBody>
      </p:sp>
      <p:sp>
        <p:nvSpPr>
          <p:cNvPr id="431" name="Google Shape;431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64" title="ren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25" y="1217550"/>
            <a:ext cx="7317338" cy="378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time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Class WhiteBoard</a:t>
            </a:r>
            <a:endParaRPr/>
          </a:p>
        </p:txBody>
      </p:sp>
      <p:sp>
        <p:nvSpPr>
          <p:cNvPr id="443" name="Google Shape;443;p66"/>
          <p:cNvSpPr txBox="1"/>
          <p:nvPr>
            <p:ph idx="1" type="body"/>
          </p:nvPr>
        </p:nvSpPr>
        <p:spPr>
          <a:xfrm>
            <a:off x="311700" y="1266325"/>
            <a:ext cx="85206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6"/>
          <p:cNvSpPr/>
          <p:nvPr/>
        </p:nvSpPr>
        <p:spPr>
          <a:xfrm>
            <a:off x="2019375" y="2630950"/>
            <a:ext cx="1065600" cy="7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Class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66"/>
          <p:cNvSpPr/>
          <p:nvPr/>
        </p:nvSpPr>
        <p:spPr>
          <a:xfrm>
            <a:off x="4076775" y="2630950"/>
            <a:ext cx="1065600" cy="7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Class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66"/>
          <p:cNvSpPr/>
          <p:nvPr/>
        </p:nvSpPr>
        <p:spPr>
          <a:xfrm>
            <a:off x="6021175" y="2630950"/>
            <a:ext cx="1065600" cy="77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Class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7" name="Google Shape;447;p66"/>
          <p:cNvCxnSpPr>
            <a:stCxn id="444" idx="3"/>
            <a:endCxn id="445" idx="1"/>
          </p:cNvCxnSpPr>
          <p:nvPr/>
        </p:nvCxnSpPr>
        <p:spPr>
          <a:xfrm>
            <a:off x="3084975" y="3018400"/>
            <a:ext cx="99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8" name="Google Shape;448;p66"/>
          <p:cNvCxnSpPr>
            <a:stCxn id="445" idx="3"/>
            <a:endCxn id="446" idx="1"/>
          </p:cNvCxnSpPr>
          <p:nvPr/>
        </p:nvCxnSpPr>
        <p:spPr>
          <a:xfrm>
            <a:off x="5142375" y="3018400"/>
            <a:ext cx="87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9-1 Refactor - Abstraction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4" cy="1899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1113350" y="3990200"/>
            <a:ext cx="31833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Abstract factory?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9-1 Refactor - Abstraction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4" cy="324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9-1 Refactor - Delegation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75" y="1152425"/>
            <a:ext cx="7386977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9-1 </a:t>
            </a:r>
            <a:r>
              <a:rPr lang="en-GB"/>
              <a:t>GUIApp and Widgets</a:t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8241950" y="-740700"/>
            <a:ext cx="734400" cy="66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497" y="1304825"/>
            <a:ext cx="3749725" cy="22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93850"/>
            <a:ext cx="4097655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